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75" r:id="rId11"/>
    <p:sldId id="274" r:id="rId12"/>
    <p:sldId id="276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8" r:id="rId22"/>
    <p:sldId id="272" r:id="rId23"/>
    <p:sldId id="273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 snapToGrid="0" snapToObjects="1">
      <p:cViewPr>
        <p:scale>
          <a:sx n="34" d="100"/>
          <a:sy n="34" d="100"/>
        </p:scale>
        <p:origin x="108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the problem being solved? Where does it arise?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672198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155277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Details of implementation (major components, schematics, board layout, code) Tools employed (e.g. simulation/modeling tool, PCB layout, IDE, cross-compilers) Bill of materials (with costs, per unit cost)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worked? How well? What didn’t work? Why? Include data and graphics/charts/plots where appropriate.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Brief summarize what use you made of prior work or IP including but not limited to ideas, designs,</a:t>
            </a:r>
          </a:p>
          <a:p>
            <a:r>
              <a:t>schematics, board layouts, code.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was the testing strategy and plan?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is it important? What is the value of a solution (lives, money, effort, energy saved)?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was the testing strategy and plan?</a:t>
            </a:r>
          </a:p>
        </p:txBody>
      </p:sp>
    </p:spTree>
    <p:extLst>
      <p:ext uri="{BB962C8B-B14F-4D97-AF65-F5344CB8AC3E}">
        <p14:creationId xmlns:p14="http://schemas.microsoft.com/office/powerpoint/2010/main" val="436139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were the contributions of each member (e.g. who did PCB, coding, testing, writing)?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did each member of the team learn as a result of the project (technical, skill, personal)? What would you do differently?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the specific objective of this project? A design? A working prototype?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is it done today or what other alternatives exist?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the requirements for an acceptable solution?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Brief overview of your approach and your project schedule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Brief overview of your approach and your project schedule</a:t>
            </a:r>
          </a:p>
        </p:txBody>
      </p:sp>
    </p:spTree>
    <p:extLst>
      <p:ext uri="{BB962C8B-B14F-4D97-AF65-F5344CB8AC3E}">
        <p14:creationId xmlns:p14="http://schemas.microsoft.com/office/powerpoint/2010/main" val="1575313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 need multiple sub-headings here (e.g. H/W and S/W, or multiple subsystems) Describe design using appropriate methods (e.g. block diagrams, UML models, algorithms) Discuss design alternatives, trade-offs, decisions made</a:t>
            </a:r>
          </a:p>
        </p:txBody>
      </p:sp>
    </p:spTree>
    <p:extLst>
      <p:ext uri="{BB962C8B-B14F-4D97-AF65-F5344CB8AC3E}">
        <p14:creationId xmlns:p14="http://schemas.microsoft.com/office/powerpoint/2010/main" val="983336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14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lmatouq, Brooks, Forsman, Roman"/>
          <p:cNvSpPr txBox="1"/>
          <p:nvPr/>
        </p:nvSpPr>
        <p:spPr>
          <a:xfrm>
            <a:off x="7147332" y="8613948"/>
            <a:ext cx="100660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900"/>
              </a:spcBef>
              <a:defRPr sz="4800"/>
            </a:lvl1pPr>
          </a:lstStyle>
          <a:p>
            <a:r>
              <a:t>Almatouq, Brooks, Forsman, Roman</a:t>
            </a:r>
          </a:p>
        </p:txBody>
      </p:sp>
      <p:pic>
        <p:nvPicPr>
          <p:cNvPr id="167" name="Theremizer_logo_pixel.png" descr="Theremizer_logo_pixel.png"/>
          <p:cNvPicPr>
            <a:picLocks noChangeAspect="1"/>
          </p:cNvPicPr>
          <p:nvPr/>
        </p:nvPicPr>
        <p:blipFill>
          <a:blip r:embed="rId2">
            <a:extLst/>
          </a:blip>
          <a:srcRect l="6141" t="8679" r="6237" b="14467"/>
          <a:stretch>
            <a:fillRect/>
          </a:stretch>
        </p:blipFill>
        <p:spPr>
          <a:xfrm>
            <a:off x="1497658" y="3930606"/>
            <a:ext cx="21365370" cy="434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67" y="0"/>
                </a:moveTo>
                <a:cubicBezTo>
                  <a:pt x="7637" y="0"/>
                  <a:pt x="7618" y="9"/>
                  <a:pt x="7618" y="227"/>
                </a:cubicBezTo>
                <a:cubicBezTo>
                  <a:pt x="7618" y="432"/>
                  <a:pt x="7637" y="457"/>
                  <a:pt x="7813" y="487"/>
                </a:cubicBezTo>
                <a:lnTo>
                  <a:pt x="8008" y="523"/>
                </a:lnTo>
                <a:lnTo>
                  <a:pt x="8015" y="2873"/>
                </a:lnTo>
                <a:lnTo>
                  <a:pt x="8021" y="5226"/>
                </a:lnTo>
                <a:lnTo>
                  <a:pt x="8077" y="5226"/>
                </a:lnTo>
                <a:lnTo>
                  <a:pt x="8134" y="5226"/>
                </a:lnTo>
                <a:lnTo>
                  <a:pt x="8133" y="2976"/>
                </a:lnTo>
                <a:cubicBezTo>
                  <a:pt x="8133" y="1738"/>
                  <a:pt x="8139" y="665"/>
                  <a:pt x="8148" y="594"/>
                </a:cubicBezTo>
                <a:cubicBezTo>
                  <a:pt x="8158" y="516"/>
                  <a:pt x="8236" y="465"/>
                  <a:pt x="8341" y="465"/>
                </a:cubicBezTo>
                <a:cubicBezTo>
                  <a:pt x="8501" y="465"/>
                  <a:pt x="8517" y="442"/>
                  <a:pt x="8517" y="231"/>
                </a:cubicBezTo>
                <a:cubicBezTo>
                  <a:pt x="8517" y="7"/>
                  <a:pt x="8501" y="0"/>
                  <a:pt x="8067" y="0"/>
                </a:cubicBezTo>
                <a:close/>
                <a:moveTo>
                  <a:pt x="8730" y="0"/>
                </a:moveTo>
                <a:lnTo>
                  <a:pt x="8730" y="2613"/>
                </a:lnTo>
                <a:lnTo>
                  <a:pt x="8730" y="5226"/>
                </a:lnTo>
                <a:lnTo>
                  <a:pt x="8788" y="5226"/>
                </a:lnTo>
                <a:cubicBezTo>
                  <a:pt x="8846" y="5226"/>
                  <a:pt x="8847" y="5214"/>
                  <a:pt x="8853" y="4035"/>
                </a:cubicBezTo>
                <a:lnTo>
                  <a:pt x="8860" y="2846"/>
                </a:lnTo>
                <a:lnTo>
                  <a:pt x="9179" y="2846"/>
                </a:lnTo>
                <a:lnTo>
                  <a:pt x="9499" y="2846"/>
                </a:lnTo>
                <a:lnTo>
                  <a:pt x="9505" y="4035"/>
                </a:lnTo>
                <a:cubicBezTo>
                  <a:pt x="9512" y="5214"/>
                  <a:pt x="9513" y="5226"/>
                  <a:pt x="9571" y="5226"/>
                </a:cubicBezTo>
                <a:lnTo>
                  <a:pt x="9629" y="5226"/>
                </a:lnTo>
                <a:lnTo>
                  <a:pt x="9629" y="2613"/>
                </a:lnTo>
                <a:lnTo>
                  <a:pt x="9629" y="0"/>
                </a:lnTo>
                <a:lnTo>
                  <a:pt x="9571" y="0"/>
                </a:lnTo>
                <a:cubicBezTo>
                  <a:pt x="9513" y="0"/>
                  <a:pt x="9512" y="15"/>
                  <a:pt x="9506" y="1132"/>
                </a:cubicBezTo>
                <a:lnTo>
                  <a:pt x="9499" y="2266"/>
                </a:lnTo>
                <a:lnTo>
                  <a:pt x="9179" y="2266"/>
                </a:lnTo>
                <a:lnTo>
                  <a:pt x="8860" y="2266"/>
                </a:lnTo>
                <a:lnTo>
                  <a:pt x="8853" y="1132"/>
                </a:lnTo>
                <a:cubicBezTo>
                  <a:pt x="8847" y="15"/>
                  <a:pt x="8846" y="0"/>
                  <a:pt x="8788" y="0"/>
                </a:cubicBezTo>
                <a:lnTo>
                  <a:pt x="8730" y="0"/>
                </a:lnTo>
                <a:close/>
                <a:moveTo>
                  <a:pt x="10103" y="12"/>
                </a:moveTo>
                <a:cubicBezTo>
                  <a:pt x="9943" y="11"/>
                  <a:pt x="9937" y="58"/>
                  <a:pt x="9937" y="229"/>
                </a:cubicBezTo>
                <a:cubicBezTo>
                  <a:pt x="9937" y="452"/>
                  <a:pt x="9951" y="465"/>
                  <a:pt x="10231" y="465"/>
                </a:cubicBezTo>
                <a:cubicBezTo>
                  <a:pt x="10393" y="465"/>
                  <a:pt x="10531" y="512"/>
                  <a:pt x="10538" y="570"/>
                </a:cubicBezTo>
                <a:cubicBezTo>
                  <a:pt x="10546" y="628"/>
                  <a:pt x="10403" y="1595"/>
                  <a:pt x="10221" y="2719"/>
                </a:cubicBezTo>
                <a:cubicBezTo>
                  <a:pt x="9908" y="4651"/>
                  <a:pt x="9867" y="4963"/>
                  <a:pt x="9905" y="5149"/>
                </a:cubicBezTo>
                <a:cubicBezTo>
                  <a:pt x="9914" y="5192"/>
                  <a:pt x="10111" y="5226"/>
                  <a:pt x="10343" y="5226"/>
                </a:cubicBezTo>
                <a:cubicBezTo>
                  <a:pt x="10749" y="5226"/>
                  <a:pt x="10764" y="5217"/>
                  <a:pt x="10764" y="4993"/>
                </a:cubicBezTo>
                <a:cubicBezTo>
                  <a:pt x="10764" y="4772"/>
                  <a:pt x="10749" y="4761"/>
                  <a:pt x="10425" y="4761"/>
                </a:cubicBezTo>
                <a:cubicBezTo>
                  <a:pt x="10239" y="4761"/>
                  <a:pt x="10080" y="4730"/>
                  <a:pt x="10073" y="4694"/>
                </a:cubicBezTo>
                <a:cubicBezTo>
                  <a:pt x="10065" y="4657"/>
                  <a:pt x="10214" y="3679"/>
                  <a:pt x="10403" y="2520"/>
                </a:cubicBezTo>
                <a:cubicBezTo>
                  <a:pt x="10671" y="879"/>
                  <a:pt x="10741" y="376"/>
                  <a:pt x="10723" y="237"/>
                </a:cubicBezTo>
                <a:cubicBezTo>
                  <a:pt x="10704" y="90"/>
                  <a:pt x="10631" y="52"/>
                  <a:pt x="10318" y="26"/>
                </a:cubicBezTo>
                <a:cubicBezTo>
                  <a:pt x="10226" y="18"/>
                  <a:pt x="10156" y="12"/>
                  <a:pt x="10103" y="12"/>
                </a:cubicBezTo>
                <a:close/>
                <a:moveTo>
                  <a:pt x="11272" y="122"/>
                </a:moveTo>
                <a:cubicBezTo>
                  <a:pt x="11150" y="143"/>
                  <a:pt x="11031" y="381"/>
                  <a:pt x="10983" y="824"/>
                </a:cubicBezTo>
                <a:cubicBezTo>
                  <a:pt x="10937" y="1236"/>
                  <a:pt x="10963" y="1943"/>
                  <a:pt x="11036" y="2321"/>
                </a:cubicBezTo>
                <a:cubicBezTo>
                  <a:pt x="11097" y="2631"/>
                  <a:pt x="11098" y="2650"/>
                  <a:pt x="11055" y="2802"/>
                </a:cubicBezTo>
                <a:cubicBezTo>
                  <a:pt x="10977" y="3080"/>
                  <a:pt x="10930" y="3522"/>
                  <a:pt x="10930" y="3982"/>
                </a:cubicBezTo>
                <a:cubicBezTo>
                  <a:pt x="10930" y="4575"/>
                  <a:pt x="10961" y="4830"/>
                  <a:pt x="11067" y="5104"/>
                </a:cubicBezTo>
                <a:cubicBezTo>
                  <a:pt x="11174" y="5380"/>
                  <a:pt x="11377" y="5412"/>
                  <a:pt x="11473" y="5169"/>
                </a:cubicBezTo>
                <a:cubicBezTo>
                  <a:pt x="11583" y="4889"/>
                  <a:pt x="11640" y="4447"/>
                  <a:pt x="11640" y="3861"/>
                </a:cubicBezTo>
                <a:cubicBezTo>
                  <a:pt x="11640" y="3414"/>
                  <a:pt x="11628" y="3287"/>
                  <a:pt x="11556" y="2964"/>
                </a:cubicBezTo>
                <a:cubicBezTo>
                  <a:pt x="11482" y="2628"/>
                  <a:pt x="11476" y="2573"/>
                  <a:pt x="11510" y="2435"/>
                </a:cubicBezTo>
                <a:cubicBezTo>
                  <a:pt x="11611" y="2025"/>
                  <a:pt x="11645" y="1183"/>
                  <a:pt x="11579" y="722"/>
                </a:cubicBezTo>
                <a:cubicBezTo>
                  <a:pt x="11519" y="297"/>
                  <a:pt x="11394" y="101"/>
                  <a:pt x="11272" y="122"/>
                </a:cubicBezTo>
                <a:close/>
                <a:moveTo>
                  <a:pt x="11285" y="527"/>
                </a:moveTo>
                <a:cubicBezTo>
                  <a:pt x="11474" y="527"/>
                  <a:pt x="11565" y="1468"/>
                  <a:pt x="11440" y="2130"/>
                </a:cubicBezTo>
                <a:cubicBezTo>
                  <a:pt x="11371" y="2494"/>
                  <a:pt x="11351" y="2503"/>
                  <a:pt x="11222" y="2215"/>
                </a:cubicBezTo>
                <a:cubicBezTo>
                  <a:pt x="11064" y="1862"/>
                  <a:pt x="11028" y="1291"/>
                  <a:pt x="11133" y="807"/>
                </a:cubicBezTo>
                <a:cubicBezTo>
                  <a:pt x="11175" y="611"/>
                  <a:pt x="11221" y="527"/>
                  <a:pt x="11285" y="527"/>
                </a:cubicBezTo>
                <a:close/>
                <a:moveTo>
                  <a:pt x="11950" y="1276"/>
                </a:moveTo>
                <a:cubicBezTo>
                  <a:pt x="11883" y="1267"/>
                  <a:pt x="11876" y="1316"/>
                  <a:pt x="11876" y="1479"/>
                </a:cubicBezTo>
                <a:cubicBezTo>
                  <a:pt x="11876" y="1682"/>
                  <a:pt x="11895" y="1722"/>
                  <a:pt x="12017" y="1765"/>
                </a:cubicBezTo>
                <a:cubicBezTo>
                  <a:pt x="12167" y="1818"/>
                  <a:pt x="12242" y="2035"/>
                  <a:pt x="12281" y="2530"/>
                </a:cubicBezTo>
                <a:cubicBezTo>
                  <a:pt x="12327" y="3124"/>
                  <a:pt x="12193" y="3914"/>
                  <a:pt x="11935" y="4555"/>
                </a:cubicBezTo>
                <a:cubicBezTo>
                  <a:pt x="11818" y="4849"/>
                  <a:pt x="11826" y="4809"/>
                  <a:pt x="11843" y="5035"/>
                </a:cubicBezTo>
                <a:cubicBezTo>
                  <a:pt x="11856" y="5200"/>
                  <a:pt x="11906" y="5226"/>
                  <a:pt x="12222" y="5226"/>
                </a:cubicBezTo>
                <a:cubicBezTo>
                  <a:pt x="12570" y="5226"/>
                  <a:pt x="12586" y="5215"/>
                  <a:pt x="12586" y="4993"/>
                </a:cubicBezTo>
                <a:cubicBezTo>
                  <a:pt x="12586" y="4777"/>
                  <a:pt x="12570" y="4761"/>
                  <a:pt x="12363" y="4761"/>
                </a:cubicBezTo>
                <a:cubicBezTo>
                  <a:pt x="12240" y="4761"/>
                  <a:pt x="12134" y="4714"/>
                  <a:pt x="12127" y="4658"/>
                </a:cubicBezTo>
                <a:cubicBezTo>
                  <a:pt x="12120" y="4602"/>
                  <a:pt x="12156" y="4421"/>
                  <a:pt x="12208" y="4254"/>
                </a:cubicBezTo>
                <a:cubicBezTo>
                  <a:pt x="12364" y="3745"/>
                  <a:pt x="12435" y="2994"/>
                  <a:pt x="12395" y="2274"/>
                </a:cubicBezTo>
                <a:cubicBezTo>
                  <a:pt x="12362" y="1696"/>
                  <a:pt x="12245" y="1375"/>
                  <a:pt x="12040" y="1304"/>
                </a:cubicBezTo>
                <a:cubicBezTo>
                  <a:pt x="12002" y="1290"/>
                  <a:pt x="11973" y="1279"/>
                  <a:pt x="11950" y="1276"/>
                </a:cubicBezTo>
                <a:close/>
                <a:moveTo>
                  <a:pt x="13201" y="1392"/>
                </a:moveTo>
                <a:lnTo>
                  <a:pt x="13201" y="2607"/>
                </a:lnTo>
                <a:lnTo>
                  <a:pt x="13201" y="3822"/>
                </a:lnTo>
                <a:lnTo>
                  <a:pt x="13290" y="3891"/>
                </a:lnTo>
                <a:cubicBezTo>
                  <a:pt x="13463" y="4027"/>
                  <a:pt x="13490" y="4077"/>
                  <a:pt x="13546" y="4354"/>
                </a:cubicBezTo>
                <a:cubicBezTo>
                  <a:pt x="13621" y="4719"/>
                  <a:pt x="13619" y="5023"/>
                  <a:pt x="13538" y="5459"/>
                </a:cubicBezTo>
                <a:cubicBezTo>
                  <a:pt x="13486" y="5745"/>
                  <a:pt x="13444" y="5835"/>
                  <a:pt x="13320" y="5932"/>
                </a:cubicBezTo>
                <a:cubicBezTo>
                  <a:pt x="13147" y="6067"/>
                  <a:pt x="13143" y="6077"/>
                  <a:pt x="13162" y="6326"/>
                </a:cubicBezTo>
                <a:cubicBezTo>
                  <a:pt x="13171" y="6443"/>
                  <a:pt x="13196" y="6489"/>
                  <a:pt x="13230" y="6455"/>
                </a:cubicBezTo>
                <a:cubicBezTo>
                  <a:pt x="13260" y="6425"/>
                  <a:pt x="13330" y="6370"/>
                  <a:pt x="13387" y="6332"/>
                </a:cubicBezTo>
                <a:cubicBezTo>
                  <a:pt x="13592" y="6196"/>
                  <a:pt x="13721" y="5593"/>
                  <a:pt x="13721" y="4778"/>
                </a:cubicBezTo>
                <a:cubicBezTo>
                  <a:pt x="13721" y="4249"/>
                  <a:pt x="13600" y="3647"/>
                  <a:pt x="13472" y="3546"/>
                </a:cubicBezTo>
                <a:cubicBezTo>
                  <a:pt x="13319" y="3425"/>
                  <a:pt x="13308" y="3360"/>
                  <a:pt x="13308" y="2601"/>
                </a:cubicBezTo>
                <a:lnTo>
                  <a:pt x="13308" y="1917"/>
                </a:lnTo>
                <a:lnTo>
                  <a:pt x="13527" y="1881"/>
                </a:lnTo>
                <a:cubicBezTo>
                  <a:pt x="13726" y="1851"/>
                  <a:pt x="13745" y="1829"/>
                  <a:pt x="13745" y="1621"/>
                </a:cubicBezTo>
                <a:cubicBezTo>
                  <a:pt x="13745" y="1408"/>
                  <a:pt x="13728" y="1392"/>
                  <a:pt x="13473" y="1392"/>
                </a:cubicBezTo>
                <a:lnTo>
                  <a:pt x="13201" y="1392"/>
                </a:lnTo>
                <a:close/>
                <a:moveTo>
                  <a:pt x="11188" y="2810"/>
                </a:moveTo>
                <a:cubicBezTo>
                  <a:pt x="11209" y="2781"/>
                  <a:pt x="11234" y="2814"/>
                  <a:pt x="11281" y="2883"/>
                </a:cubicBezTo>
                <a:cubicBezTo>
                  <a:pt x="11506" y="3214"/>
                  <a:pt x="11597" y="4105"/>
                  <a:pt x="11459" y="4636"/>
                </a:cubicBezTo>
                <a:cubicBezTo>
                  <a:pt x="11367" y="4994"/>
                  <a:pt x="11183" y="4972"/>
                  <a:pt x="11106" y="4593"/>
                </a:cubicBezTo>
                <a:cubicBezTo>
                  <a:pt x="11024" y="4189"/>
                  <a:pt x="11028" y="3599"/>
                  <a:pt x="11116" y="3114"/>
                </a:cubicBezTo>
                <a:cubicBezTo>
                  <a:pt x="11149" y="2932"/>
                  <a:pt x="11167" y="2840"/>
                  <a:pt x="11188" y="2810"/>
                </a:cubicBezTo>
                <a:close/>
                <a:moveTo>
                  <a:pt x="12823" y="4528"/>
                </a:moveTo>
                <a:cubicBezTo>
                  <a:pt x="12760" y="4528"/>
                  <a:pt x="12752" y="4567"/>
                  <a:pt x="12752" y="4877"/>
                </a:cubicBezTo>
                <a:cubicBezTo>
                  <a:pt x="12752" y="5187"/>
                  <a:pt x="12760" y="5226"/>
                  <a:pt x="12823" y="5226"/>
                </a:cubicBezTo>
                <a:cubicBezTo>
                  <a:pt x="12886" y="5226"/>
                  <a:pt x="12894" y="5187"/>
                  <a:pt x="12894" y="4877"/>
                </a:cubicBezTo>
                <a:cubicBezTo>
                  <a:pt x="12894" y="4567"/>
                  <a:pt x="12886" y="4528"/>
                  <a:pt x="12823" y="4528"/>
                </a:cubicBezTo>
                <a:close/>
                <a:moveTo>
                  <a:pt x="11175" y="7005"/>
                </a:moveTo>
                <a:cubicBezTo>
                  <a:pt x="11172" y="7022"/>
                  <a:pt x="11165" y="10314"/>
                  <a:pt x="11162" y="14319"/>
                </a:cubicBezTo>
                <a:lnTo>
                  <a:pt x="11155" y="21600"/>
                </a:lnTo>
                <a:lnTo>
                  <a:pt x="11334" y="21600"/>
                </a:lnTo>
                <a:lnTo>
                  <a:pt x="11331" y="18261"/>
                </a:lnTo>
                <a:lnTo>
                  <a:pt x="11328" y="14923"/>
                </a:lnTo>
                <a:lnTo>
                  <a:pt x="11525" y="14923"/>
                </a:lnTo>
                <a:lnTo>
                  <a:pt x="11723" y="14923"/>
                </a:lnTo>
                <a:lnTo>
                  <a:pt x="11723" y="18261"/>
                </a:lnTo>
                <a:lnTo>
                  <a:pt x="11723" y="21600"/>
                </a:lnTo>
                <a:lnTo>
                  <a:pt x="11902" y="21600"/>
                </a:lnTo>
                <a:lnTo>
                  <a:pt x="11899" y="18261"/>
                </a:lnTo>
                <a:lnTo>
                  <a:pt x="11896" y="14923"/>
                </a:lnTo>
                <a:lnTo>
                  <a:pt x="12093" y="14923"/>
                </a:lnTo>
                <a:lnTo>
                  <a:pt x="12291" y="14923"/>
                </a:lnTo>
                <a:lnTo>
                  <a:pt x="12291" y="18261"/>
                </a:lnTo>
                <a:lnTo>
                  <a:pt x="12291" y="21600"/>
                </a:lnTo>
                <a:lnTo>
                  <a:pt x="12468" y="21600"/>
                </a:lnTo>
                <a:lnTo>
                  <a:pt x="12468" y="15408"/>
                </a:lnTo>
                <a:cubicBezTo>
                  <a:pt x="12468" y="12001"/>
                  <a:pt x="12475" y="9181"/>
                  <a:pt x="12483" y="9141"/>
                </a:cubicBezTo>
                <a:cubicBezTo>
                  <a:pt x="12499" y="9059"/>
                  <a:pt x="12733" y="9915"/>
                  <a:pt x="12821" y="10381"/>
                </a:cubicBezTo>
                <a:cubicBezTo>
                  <a:pt x="12853" y="10548"/>
                  <a:pt x="12885" y="10685"/>
                  <a:pt x="12892" y="10685"/>
                </a:cubicBezTo>
                <a:cubicBezTo>
                  <a:pt x="12910" y="10685"/>
                  <a:pt x="12999" y="9881"/>
                  <a:pt x="12986" y="9839"/>
                </a:cubicBezTo>
                <a:cubicBezTo>
                  <a:pt x="12981" y="9822"/>
                  <a:pt x="12913" y="9570"/>
                  <a:pt x="12835" y="9279"/>
                </a:cubicBezTo>
                <a:cubicBezTo>
                  <a:pt x="12757" y="8987"/>
                  <a:pt x="12607" y="8426"/>
                  <a:pt x="12501" y="8032"/>
                </a:cubicBezTo>
                <a:cubicBezTo>
                  <a:pt x="12396" y="7639"/>
                  <a:pt x="12305" y="7316"/>
                  <a:pt x="12299" y="7316"/>
                </a:cubicBezTo>
                <a:cubicBezTo>
                  <a:pt x="12293" y="7316"/>
                  <a:pt x="12293" y="7817"/>
                  <a:pt x="12298" y="8429"/>
                </a:cubicBezTo>
                <a:cubicBezTo>
                  <a:pt x="12304" y="9040"/>
                  <a:pt x="12298" y="9589"/>
                  <a:pt x="12286" y="9649"/>
                </a:cubicBezTo>
                <a:cubicBezTo>
                  <a:pt x="12272" y="9717"/>
                  <a:pt x="12060" y="9235"/>
                  <a:pt x="11723" y="8365"/>
                </a:cubicBezTo>
                <a:cubicBezTo>
                  <a:pt x="11425" y="7599"/>
                  <a:pt x="11179" y="6987"/>
                  <a:pt x="11175" y="7005"/>
                </a:cubicBezTo>
                <a:close/>
                <a:moveTo>
                  <a:pt x="1019" y="7214"/>
                </a:moveTo>
                <a:cubicBezTo>
                  <a:pt x="784" y="7179"/>
                  <a:pt x="543" y="7622"/>
                  <a:pt x="334" y="8545"/>
                </a:cubicBezTo>
                <a:cubicBezTo>
                  <a:pt x="219" y="9054"/>
                  <a:pt x="0" y="10379"/>
                  <a:pt x="0" y="10568"/>
                </a:cubicBezTo>
                <a:cubicBezTo>
                  <a:pt x="0" y="10620"/>
                  <a:pt x="34" y="10764"/>
                  <a:pt x="75" y="10892"/>
                </a:cubicBezTo>
                <a:lnTo>
                  <a:pt x="149" y="11124"/>
                </a:lnTo>
                <a:lnTo>
                  <a:pt x="260" y="10294"/>
                </a:lnTo>
                <a:cubicBezTo>
                  <a:pt x="459" y="8799"/>
                  <a:pt x="731" y="7896"/>
                  <a:pt x="981" y="7896"/>
                </a:cubicBezTo>
                <a:cubicBezTo>
                  <a:pt x="1262" y="7896"/>
                  <a:pt x="1541" y="8865"/>
                  <a:pt x="1686" y="10338"/>
                </a:cubicBezTo>
                <a:cubicBezTo>
                  <a:pt x="1726" y="10753"/>
                  <a:pt x="1762" y="11106"/>
                  <a:pt x="1764" y="11124"/>
                </a:cubicBezTo>
                <a:cubicBezTo>
                  <a:pt x="1775" y="11212"/>
                  <a:pt x="1964" y="10988"/>
                  <a:pt x="1964" y="10888"/>
                </a:cubicBezTo>
                <a:cubicBezTo>
                  <a:pt x="1964" y="10649"/>
                  <a:pt x="1784" y="9325"/>
                  <a:pt x="1672" y="8742"/>
                </a:cubicBezTo>
                <a:cubicBezTo>
                  <a:pt x="1484" y="7761"/>
                  <a:pt x="1254" y="7249"/>
                  <a:pt x="1019" y="7214"/>
                </a:cubicBezTo>
                <a:close/>
                <a:moveTo>
                  <a:pt x="21600" y="7405"/>
                </a:moveTo>
                <a:lnTo>
                  <a:pt x="21192" y="7464"/>
                </a:lnTo>
                <a:cubicBezTo>
                  <a:pt x="20775" y="7524"/>
                  <a:pt x="20667" y="7620"/>
                  <a:pt x="20473" y="8107"/>
                </a:cubicBezTo>
                <a:cubicBezTo>
                  <a:pt x="20242" y="8688"/>
                  <a:pt x="20169" y="9321"/>
                  <a:pt x="20169" y="10742"/>
                </a:cubicBezTo>
                <a:cubicBezTo>
                  <a:pt x="20169" y="11597"/>
                  <a:pt x="20178" y="11875"/>
                  <a:pt x="20221" y="12268"/>
                </a:cubicBezTo>
                <a:cubicBezTo>
                  <a:pt x="20337" y="13338"/>
                  <a:pt x="20579" y="13952"/>
                  <a:pt x="20956" y="14140"/>
                </a:cubicBezTo>
                <a:cubicBezTo>
                  <a:pt x="21051" y="14187"/>
                  <a:pt x="21129" y="14273"/>
                  <a:pt x="21131" y="14331"/>
                </a:cubicBezTo>
                <a:cubicBezTo>
                  <a:pt x="21134" y="14477"/>
                  <a:pt x="20338" y="18102"/>
                  <a:pt x="20316" y="18038"/>
                </a:cubicBezTo>
                <a:cubicBezTo>
                  <a:pt x="20307" y="18010"/>
                  <a:pt x="20298" y="17391"/>
                  <a:pt x="20298" y="16660"/>
                </a:cubicBezTo>
                <a:lnTo>
                  <a:pt x="20298" y="15329"/>
                </a:lnTo>
                <a:lnTo>
                  <a:pt x="20216" y="15329"/>
                </a:lnTo>
                <a:lnTo>
                  <a:pt x="20133" y="15329"/>
                </a:lnTo>
                <a:lnTo>
                  <a:pt x="20133" y="18234"/>
                </a:lnTo>
                <a:lnTo>
                  <a:pt x="20133" y="21137"/>
                </a:lnTo>
                <a:lnTo>
                  <a:pt x="20216" y="21137"/>
                </a:lnTo>
                <a:lnTo>
                  <a:pt x="20298" y="21137"/>
                </a:lnTo>
                <a:lnTo>
                  <a:pt x="20298" y="20158"/>
                </a:lnTo>
                <a:lnTo>
                  <a:pt x="20298" y="19184"/>
                </a:lnTo>
                <a:lnTo>
                  <a:pt x="20837" y="16806"/>
                </a:lnTo>
                <a:cubicBezTo>
                  <a:pt x="21133" y="15498"/>
                  <a:pt x="21383" y="14451"/>
                  <a:pt x="21393" y="14479"/>
                </a:cubicBezTo>
                <a:cubicBezTo>
                  <a:pt x="21403" y="14507"/>
                  <a:pt x="21411" y="16120"/>
                  <a:pt x="21411" y="18064"/>
                </a:cubicBezTo>
                <a:lnTo>
                  <a:pt x="21411" y="21600"/>
                </a:lnTo>
                <a:lnTo>
                  <a:pt x="21600" y="21600"/>
                </a:lnTo>
                <a:lnTo>
                  <a:pt x="21600" y="14505"/>
                </a:lnTo>
                <a:lnTo>
                  <a:pt x="21600" y="7405"/>
                </a:lnTo>
                <a:close/>
                <a:moveTo>
                  <a:pt x="7977" y="7433"/>
                </a:moveTo>
                <a:cubicBezTo>
                  <a:pt x="7581" y="7433"/>
                  <a:pt x="7387" y="7613"/>
                  <a:pt x="7180" y="8172"/>
                </a:cubicBezTo>
                <a:cubicBezTo>
                  <a:pt x="6982" y="8711"/>
                  <a:pt x="6900" y="9367"/>
                  <a:pt x="6888" y="10519"/>
                </a:cubicBezTo>
                <a:cubicBezTo>
                  <a:pt x="6872" y="12058"/>
                  <a:pt x="6993" y="13090"/>
                  <a:pt x="7255" y="13659"/>
                </a:cubicBezTo>
                <a:cubicBezTo>
                  <a:pt x="7384" y="13939"/>
                  <a:pt x="7611" y="14166"/>
                  <a:pt x="7764" y="14167"/>
                </a:cubicBezTo>
                <a:cubicBezTo>
                  <a:pt x="7812" y="14168"/>
                  <a:pt x="7857" y="14212"/>
                  <a:pt x="7863" y="14264"/>
                </a:cubicBezTo>
                <a:cubicBezTo>
                  <a:pt x="7880" y="14399"/>
                  <a:pt x="7078" y="18027"/>
                  <a:pt x="7050" y="17942"/>
                </a:cubicBezTo>
                <a:cubicBezTo>
                  <a:pt x="7037" y="17903"/>
                  <a:pt x="7026" y="17312"/>
                  <a:pt x="7026" y="16619"/>
                </a:cubicBezTo>
                <a:cubicBezTo>
                  <a:pt x="7026" y="15930"/>
                  <a:pt x="7021" y="15343"/>
                  <a:pt x="7015" y="15311"/>
                </a:cubicBezTo>
                <a:cubicBezTo>
                  <a:pt x="7008" y="15280"/>
                  <a:pt x="6971" y="15277"/>
                  <a:pt x="6932" y="15305"/>
                </a:cubicBezTo>
                <a:lnTo>
                  <a:pt x="6861" y="15356"/>
                </a:lnTo>
                <a:lnTo>
                  <a:pt x="6861" y="18247"/>
                </a:lnTo>
                <a:lnTo>
                  <a:pt x="6861" y="21137"/>
                </a:lnTo>
                <a:lnTo>
                  <a:pt x="6943" y="21137"/>
                </a:lnTo>
                <a:lnTo>
                  <a:pt x="7025" y="21137"/>
                </a:lnTo>
                <a:lnTo>
                  <a:pt x="7031" y="20125"/>
                </a:lnTo>
                <a:lnTo>
                  <a:pt x="7038" y="19113"/>
                </a:lnTo>
                <a:lnTo>
                  <a:pt x="7570" y="16768"/>
                </a:lnTo>
                <a:cubicBezTo>
                  <a:pt x="7863" y="15479"/>
                  <a:pt x="8111" y="14448"/>
                  <a:pt x="8121" y="14477"/>
                </a:cubicBezTo>
                <a:cubicBezTo>
                  <a:pt x="8130" y="14506"/>
                  <a:pt x="8138" y="16120"/>
                  <a:pt x="8138" y="18064"/>
                </a:cubicBezTo>
                <a:lnTo>
                  <a:pt x="8138" y="21600"/>
                </a:lnTo>
                <a:lnTo>
                  <a:pt x="8316" y="21600"/>
                </a:lnTo>
                <a:lnTo>
                  <a:pt x="8316" y="14518"/>
                </a:lnTo>
                <a:lnTo>
                  <a:pt x="8316" y="7433"/>
                </a:lnTo>
                <a:lnTo>
                  <a:pt x="7977" y="7433"/>
                </a:lnTo>
                <a:close/>
                <a:moveTo>
                  <a:pt x="2425" y="7547"/>
                </a:moveTo>
                <a:lnTo>
                  <a:pt x="2425" y="14574"/>
                </a:lnTo>
                <a:lnTo>
                  <a:pt x="2425" y="21600"/>
                </a:lnTo>
                <a:lnTo>
                  <a:pt x="2614" y="21600"/>
                </a:lnTo>
                <a:lnTo>
                  <a:pt x="2614" y="18204"/>
                </a:lnTo>
                <a:lnTo>
                  <a:pt x="2614" y="14808"/>
                </a:lnTo>
                <a:lnTo>
                  <a:pt x="3218" y="14808"/>
                </a:lnTo>
                <a:lnTo>
                  <a:pt x="3821" y="14808"/>
                </a:lnTo>
                <a:lnTo>
                  <a:pt x="3821" y="18204"/>
                </a:lnTo>
                <a:lnTo>
                  <a:pt x="3820" y="21600"/>
                </a:lnTo>
                <a:lnTo>
                  <a:pt x="4010" y="21600"/>
                </a:lnTo>
                <a:lnTo>
                  <a:pt x="4010" y="14574"/>
                </a:lnTo>
                <a:lnTo>
                  <a:pt x="4010" y="7547"/>
                </a:lnTo>
                <a:lnTo>
                  <a:pt x="3914" y="7547"/>
                </a:lnTo>
                <a:lnTo>
                  <a:pt x="3817" y="7547"/>
                </a:lnTo>
                <a:lnTo>
                  <a:pt x="3828" y="10657"/>
                </a:lnTo>
                <a:cubicBezTo>
                  <a:pt x="3837" y="13325"/>
                  <a:pt x="3834" y="13789"/>
                  <a:pt x="3803" y="13913"/>
                </a:cubicBezTo>
                <a:cubicBezTo>
                  <a:pt x="3777" y="14022"/>
                  <a:pt x="3625" y="14049"/>
                  <a:pt x="3191" y="14025"/>
                </a:cubicBezTo>
                <a:lnTo>
                  <a:pt x="2614" y="13994"/>
                </a:lnTo>
                <a:lnTo>
                  <a:pt x="2614" y="10771"/>
                </a:lnTo>
                <a:lnTo>
                  <a:pt x="2614" y="7547"/>
                </a:lnTo>
                <a:lnTo>
                  <a:pt x="2519" y="7547"/>
                </a:lnTo>
                <a:lnTo>
                  <a:pt x="2425" y="7547"/>
                </a:lnTo>
                <a:close/>
                <a:moveTo>
                  <a:pt x="17128" y="7663"/>
                </a:moveTo>
                <a:lnTo>
                  <a:pt x="17128" y="8935"/>
                </a:lnTo>
                <a:cubicBezTo>
                  <a:pt x="17128" y="9634"/>
                  <a:pt x="17119" y="10234"/>
                  <a:pt x="17108" y="10269"/>
                </a:cubicBezTo>
                <a:cubicBezTo>
                  <a:pt x="17096" y="10303"/>
                  <a:pt x="16940" y="9856"/>
                  <a:pt x="16760" y="9275"/>
                </a:cubicBezTo>
                <a:cubicBezTo>
                  <a:pt x="16579" y="8693"/>
                  <a:pt x="16420" y="8197"/>
                  <a:pt x="16407" y="8172"/>
                </a:cubicBezTo>
                <a:cubicBezTo>
                  <a:pt x="16391" y="8142"/>
                  <a:pt x="16386" y="9931"/>
                  <a:pt x="16390" y="13544"/>
                </a:cubicBezTo>
                <a:cubicBezTo>
                  <a:pt x="16395" y="16672"/>
                  <a:pt x="16389" y="19007"/>
                  <a:pt x="16376" y="19068"/>
                </a:cubicBezTo>
                <a:cubicBezTo>
                  <a:pt x="16364" y="19130"/>
                  <a:pt x="16238" y="18784"/>
                  <a:pt x="16065" y="18212"/>
                </a:cubicBezTo>
                <a:lnTo>
                  <a:pt x="15775" y="17254"/>
                </a:lnTo>
                <a:lnTo>
                  <a:pt x="15784" y="16408"/>
                </a:lnTo>
                <a:lnTo>
                  <a:pt x="15793" y="15564"/>
                </a:lnTo>
                <a:lnTo>
                  <a:pt x="15709" y="15564"/>
                </a:lnTo>
                <a:lnTo>
                  <a:pt x="15626" y="15564"/>
                </a:lnTo>
                <a:lnTo>
                  <a:pt x="15626" y="18581"/>
                </a:lnTo>
                <a:lnTo>
                  <a:pt x="15626" y="21600"/>
                </a:lnTo>
                <a:lnTo>
                  <a:pt x="15792" y="21600"/>
                </a:lnTo>
                <a:lnTo>
                  <a:pt x="15784" y="20078"/>
                </a:lnTo>
                <a:cubicBezTo>
                  <a:pt x="15780" y="19240"/>
                  <a:pt x="15786" y="18507"/>
                  <a:pt x="15798" y="18449"/>
                </a:cubicBezTo>
                <a:cubicBezTo>
                  <a:pt x="15811" y="18385"/>
                  <a:pt x="15962" y="18832"/>
                  <a:pt x="16177" y="19565"/>
                </a:cubicBezTo>
                <a:cubicBezTo>
                  <a:pt x="16374" y="20237"/>
                  <a:pt x="16540" y="20789"/>
                  <a:pt x="16548" y="20789"/>
                </a:cubicBezTo>
                <a:cubicBezTo>
                  <a:pt x="16555" y="20789"/>
                  <a:pt x="16561" y="18308"/>
                  <a:pt x="16561" y="15278"/>
                </a:cubicBezTo>
                <a:cubicBezTo>
                  <a:pt x="16561" y="12247"/>
                  <a:pt x="16570" y="9742"/>
                  <a:pt x="16581" y="9708"/>
                </a:cubicBezTo>
                <a:cubicBezTo>
                  <a:pt x="16592" y="9675"/>
                  <a:pt x="16720" y="10043"/>
                  <a:pt x="16865" y="10525"/>
                </a:cubicBezTo>
                <a:lnTo>
                  <a:pt x="17128" y="11400"/>
                </a:lnTo>
                <a:lnTo>
                  <a:pt x="17128" y="12321"/>
                </a:lnTo>
                <a:lnTo>
                  <a:pt x="17128" y="13238"/>
                </a:lnTo>
                <a:lnTo>
                  <a:pt x="17217" y="13238"/>
                </a:lnTo>
                <a:lnTo>
                  <a:pt x="17306" y="13238"/>
                </a:lnTo>
                <a:lnTo>
                  <a:pt x="17306" y="10452"/>
                </a:lnTo>
                <a:lnTo>
                  <a:pt x="17306" y="7663"/>
                </a:lnTo>
                <a:lnTo>
                  <a:pt x="17217" y="7663"/>
                </a:lnTo>
                <a:lnTo>
                  <a:pt x="17128" y="7663"/>
                </a:lnTo>
                <a:close/>
                <a:moveTo>
                  <a:pt x="13461" y="7723"/>
                </a:moveTo>
                <a:lnTo>
                  <a:pt x="13461" y="8158"/>
                </a:lnTo>
                <a:lnTo>
                  <a:pt x="13461" y="8594"/>
                </a:lnTo>
                <a:lnTo>
                  <a:pt x="13780" y="8594"/>
                </a:lnTo>
                <a:cubicBezTo>
                  <a:pt x="13954" y="8594"/>
                  <a:pt x="14103" y="8639"/>
                  <a:pt x="14110" y="8695"/>
                </a:cubicBezTo>
                <a:cubicBezTo>
                  <a:pt x="14117" y="8751"/>
                  <a:pt x="14124" y="11456"/>
                  <a:pt x="14125" y="14706"/>
                </a:cubicBezTo>
                <a:lnTo>
                  <a:pt x="14125" y="20614"/>
                </a:lnTo>
                <a:lnTo>
                  <a:pt x="13764" y="20624"/>
                </a:lnTo>
                <a:lnTo>
                  <a:pt x="13402" y="20632"/>
                </a:lnTo>
                <a:lnTo>
                  <a:pt x="13395" y="21058"/>
                </a:lnTo>
                <a:lnTo>
                  <a:pt x="13388" y="21486"/>
                </a:lnTo>
                <a:lnTo>
                  <a:pt x="14254" y="21486"/>
                </a:lnTo>
                <a:lnTo>
                  <a:pt x="15120" y="21486"/>
                </a:lnTo>
                <a:lnTo>
                  <a:pt x="15113" y="21060"/>
                </a:lnTo>
                <a:lnTo>
                  <a:pt x="15106" y="20634"/>
                </a:lnTo>
                <a:lnTo>
                  <a:pt x="14715" y="20624"/>
                </a:lnTo>
                <a:lnTo>
                  <a:pt x="14325" y="20614"/>
                </a:lnTo>
                <a:lnTo>
                  <a:pt x="14325" y="14633"/>
                </a:lnTo>
                <a:lnTo>
                  <a:pt x="14325" y="8651"/>
                </a:lnTo>
                <a:lnTo>
                  <a:pt x="14686" y="8620"/>
                </a:lnTo>
                <a:lnTo>
                  <a:pt x="15047" y="8588"/>
                </a:lnTo>
                <a:lnTo>
                  <a:pt x="15047" y="8154"/>
                </a:lnTo>
                <a:lnTo>
                  <a:pt x="15047" y="7723"/>
                </a:lnTo>
                <a:lnTo>
                  <a:pt x="14254" y="7723"/>
                </a:lnTo>
                <a:lnTo>
                  <a:pt x="13461" y="7723"/>
                </a:lnTo>
                <a:close/>
                <a:moveTo>
                  <a:pt x="5442" y="7782"/>
                </a:moveTo>
                <a:cubicBezTo>
                  <a:pt x="4739" y="7782"/>
                  <a:pt x="4658" y="7843"/>
                  <a:pt x="4613" y="8421"/>
                </a:cubicBezTo>
                <a:cubicBezTo>
                  <a:pt x="4578" y="8871"/>
                  <a:pt x="4582" y="20573"/>
                  <a:pt x="4617" y="20951"/>
                </a:cubicBezTo>
                <a:cubicBezTo>
                  <a:pt x="4632" y="21112"/>
                  <a:pt x="4672" y="21294"/>
                  <a:pt x="4706" y="21355"/>
                </a:cubicBezTo>
                <a:cubicBezTo>
                  <a:pt x="4740" y="21417"/>
                  <a:pt x="5078" y="21471"/>
                  <a:pt x="5459" y="21476"/>
                </a:cubicBezTo>
                <a:lnTo>
                  <a:pt x="6151" y="21486"/>
                </a:lnTo>
                <a:lnTo>
                  <a:pt x="6151" y="21050"/>
                </a:lnTo>
                <a:lnTo>
                  <a:pt x="6151" y="20614"/>
                </a:lnTo>
                <a:lnTo>
                  <a:pt x="5494" y="20649"/>
                </a:lnTo>
                <a:cubicBezTo>
                  <a:pt x="4946" y="20679"/>
                  <a:pt x="4830" y="20656"/>
                  <a:pt x="4791" y="20513"/>
                </a:cubicBezTo>
                <a:cubicBezTo>
                  <a:pt x="4745" y="20347"/>
                  <a:pt x="4743" y="20189"/>
                  <a:pt x="4737" y="14704"/>
                </a:cubicBezTo>
                <a:cubicBezTo>
                  <a:pt x="4730" y="9145"/>
                  <a:pt x="4731" y="9061"/>
                  <a:pt x="4779" y="8825"/>
                </a:cubicBezTo>
                <a:cubicBezTo>
                  <a:pt x="4826" y="8595"/>
                  <a:pt x="4852" y="8587"/>
                  <a:pt x="5448" y="8598"/>
                </a:cubicBezTo>
                <a:lnTo>
                  <a:pt x="6068" y="8610"/>
                </a:lnTo>
                <a:lnTo>
                  <a:pt x="6076" y="8196"/>
                </a:lnTo>
                <a:lnTo>
                  <a:pt x="6083" y="7782"/>
                </a:lnTo>
                <a:lnTo>
                  <a:pt x="5442" y="7782"/>
                </a:lnTo>
                <a:close/>
                <a:moveTo>
                  <a:pt x="9869" y="7782"/>
                </a:moveTo>
                <a:cubicBezTo>
                  <a:pt x="9477" y="7782"/>
                  <a:pt x="9206" y="7827"/>
                  <a:pt x="9161" y="7904"/>
                </a:cubicBezTo>
                <a:cubicBezTo>
                  <a:pt x="9120" y="7973"/>
                  <a:pt x="9069" y="8171"/>
                  <a:pt x="9045" y="8342"/>
                </a:cubicBezTo>
                <a:cubicBezTo>
                  <a:pt x="9005" y="8632"/>
                  <a:pt x="9002" y="9044"/>
                  <a:pt x="9002" y="14637"/>
                </a:cubicBezTo>
                <a:cubicBezTo>
                  <a:pt x="9002" y="20216"/>
                  <a:pt x="9005" y="20647"/>
                  <a:pt x="9045" y="20945"/>
                </a:cubicBezTo>
                <a:cubicBezTo>
                  <a:pt x="9069" y="21122"/>
                  <a:pt x="9111" y="21311"/>
                  <a:pt x="9139" y="21367"/>
                </a:cubicBezTo>
                <a:cubicBezTo>
                  <a:pt x="9168" y="21424"/>
                  <a:pt x="9503" y="21474"/>
                  <a:pt x="9883" y="21478"/>
                </a:cubicBezTo>
                <a:lnTo>
                  <a:pt x="10575" y="21486"/>
                </a:lnTo>
                <a:lnTo>
                  <a:pt x="10575" y="21050"/>
                </a:lnTo>
                <a:lnTo>
                  <a:pt x="10575" y="20614"/>
                </a:lnTo>
                <a:lnTo>
                  <a:pt x="9918" y="20649"/>
                </a:lnTo>
                <a:cubicBezTo>
                  <a:pt x="9370" y="20679"/>
                  <a:pt x="9254" y="20656"/>
                  <a:pt x="9215" y="20513"/>
                </a:cubicBezTo>
                <a:cubicBezTo>
                  <a:pt x="9169" y="20347"/>
                  <a:pt x="9168" y="20208"/>
                  <a:pt x="9168" y="14633"/>
                </a:cubicBezTo>
                <a:cubicBezTo>
                  <a:pt x="9168" y="9057"/>
                  <a:pt x="9169" y="8918"/>
                  <a:pt x="9215" y="8752"/>
                </a:cubicBezTo>
                <a:cubicBezTo>
                  <a:pt x="9254" y="8611"/>
                  <a:pt x="9367" y="8590"/>
                  <a:pt x="9883" y="8618"/>
                </a:cubicBezTo>
                <a:lnTo>
                  <a:pt x="10504" y="8651"/>
                </a:lnTo>
                <a:lnTo>
                  <a:pt x="10504" y="8216"/>
                </a:lnTo>
                <a:lnTo>
                  <a:pt x="10504" y="7782"/>
                </a:lnTo>
                <a:lnTo>
                  <a:pt x="9869" y="7782"/>
                </a:lnTo>
                <a:close/>
                <a:moveTo>
                  <a:pt x="19352" y="7782"/>
                </a:moveTo>
                <a:lnTo>
                  <a:pt x="18708" y="7794"/>
                </a:lnTo>
                <a:cubicBezTo>
                  <a:pt x="18353" y="7800"/>
                  <a:pt x="18037" y="7840"/>
                  <a:pt x="18005" y="7884"/>
                </a:cubicBezTo>
                <a:cubicBezTo>
                  <a:pt x="17973" y="7928"/>
                  <a:pt x="17925" y="8144"/>
                  <a:pt x="17898" y="8365"/>
                </a:cubicBezTo>
                <a:cubicBezTo>
                  <a:pt x="17852" y="8756"/>
                  <a:pt x="17850" y="8944"/>
                  <a:pt x="17850" y="14633"/>
                </a:cubicBezTo>
                <a:cubicBezTo>
                  <a:pt x="17850" y="20998"/>
                  <a:pt x="17850" y="21013"/>
                  <a:pt x="17980" y="21336"/>
                </a:cubicBezTo>
                <a:cubicBezTo>
                  <a:pt x="18024" y="21444"/>
                  <a:pt x="18221" y="21482"/>
                  <a:pt x="18731" y="21484"/>
                </a:cubicBezTo>
                <a:lnTo>
                  <a:pt x="19423" y="21486"/>
                </a:lnTo>
                <a:lnTo>
                  <a:pt x="19423" y="21050"/>
                </a:lnTo>
                <a:lnTo>
                  <a:pt x="19423" y="20614"/>
                </a:lnTo>
                <a:lnTo>
                  <a:pt x="18767" y="20649"/>
                </a:lnTo>
                <a:cubicBezTo>
                  <a:pt x="18218" y="20679"/>
                  <a:pt x="18103" y="20656"/>
                  <a:pt x="18063" y="20513"/>
                </a:cubicBezTo>
                <a:cubicBezTo>
                  <a:pt x="18017" y="20347"/>
                  <a:pt x="18016" y="20208"/>
                  <a:pt x="18016" y="14633"/>
                </a:cubicBezTo>
                <a:cubicBezTo>
                  <a:pt x="18016" y="9057"/>
                  <a:pt x="18017" y="8918"/>
                  <a:pt x="18063" y="8752"/>
                </a:cubicBezTo>
                <a:cubicBezTo>
                  <a:pt x="18102" y="8611"/>
                  <a:pt x="18215" y="8590"/>
                  <a:pt x="18731" y="8618"/>
                </a:cubicBezTo>
                <a:lnTo>
                  <a:pt x="19353" y="8651"/>
                </a:lnTo>
                <a:lnTo>
                  <a:pt x="19352" y="8216"/>
                </a:lnTo>
                <a:lnTo>
                  <a:pt x="19352" y="7782"/>
                </a:lnTo>
                <a:close/>
                <a:moveTo>
                  <a:pt x="21172" y="8154"/>
                </a:moveTo>
                <a:cubicBezTo>
                  <a:pt x="21273" y="8166"/>
                  <a:pt x="21358" y="8216"/>
                  <a:pt x="21384" y="8294"/>
                </a:cubicBezTo>
                <a:cubicBezTo>
                  <a:pt x="21423" y="8413"/>
                  <a:pt x="21422" y="13140"/>
                  <a:pt x="21383" y="13331"/>
                </a:cubicBezTo>
                <a:cubicBezTo>
                  <a:pt x="21365" y="13416"/>
                  <a:pt x="21293" y="13465"/>
                  <a:pt x="21199" y="13453"/>
                </a:cubicBezTo>
                <a:cubicBezTo>
                  <a:pt x="20694" y="13393"/>
                  <a:pt x="20443" y="12856"/>
                  <a:pt x="20360" y="11651"/>
                </a:cubicBezTo>
                <a:cubicBezTo>
                  <a:pt x="20236" y="9875"/>
                  <a:pt x="20432" y="8569"/>
                  <a:pt x="20871" y="8235"/>
                </a:cubicBezTo>
                <a:cubicBezTo>
                  <a:pt x="20957" y="8170"/>
                  <a:pt x="21072" y="8143"/>
                  <a:pt x="21172" y="8154"/>
                </a:cubicBezTo>
                <a:close/>
                <a:moveTo>
                  <a:pt x="7901" y="8156"/>
                </a:moveTo>
                <a:cubicBezTo>
                  <a:pt x="8009" y="8174"/>
                  <a:pt x="8098" y="8233"/>
                  <a:pt x="8117" y="8324"/>
                </a:cubicBezTo>
                <a:cubicBezTo>
                  <a:pt x="8130" y="8391"/>
                  <a:pt x="8137" y="9432"/>
                  <a:pt x="8133" y="10925"/>
                </a:cubicBezTo>
                <a:lnTo>
                  <a:pt x="8127" y="13414"/>
                </a:lnTo>
                <a:lnTo>
                  <a:pt x="7949" y="13430"/>
                </a:lnTo>
                <a:cubicBezTo>
                  <a:pt x="7536" y="13468"/>
                  <a:pt x="7268" y="13029"/>
                  <a:pt x="7134" y="12095"/>
                </a:cubicBezTo>
                <a:cubicBezTo>
                  <a:pt x="7070" y="11646"/>
                  <a:pt x="7062" y="11502"/>
                  <a:pt x="7062" y="10742"/>
                </a:cubicBezTo>
                <a:cubicBezTo>
                  <a:pt x="7062" y="9984"/>
                  <a:pt x="7069" y="9836"/>
                  <a:pt x="7133" y="9395"/>
                </a:cubicBezTo>
                <a:cubicBezTo>
                  <a:pt x="7220" y="8787"/>
                  <a:pt x="7363" y="8421"/>
                  <a:pt x="7581" y="8239"/>
                </a:cubicBezTo>
                <a:cubicBezTo>
                  <a:pt x="7669" y="8165"/>
                  <a:pt x="7794" y="8139"/>
                  <a:pt x="7901" y="8156"/>
                </a:cubicBezTo>
                <a:close/>
                <a:moveTo>
                  <a:pt x="11349" y="8160"/>
                </a:moveTo>
                <a:cubicBezTo>
                  <a:pt x="11359" y="8144"/>
                  <a:pt x="11448" y="8355"/>
                  <a:pt x="11545" y="8628"/>
                </a:cubicBezTo>
                <a:lnTo>
                  <a:pt x="11723" y="9123"/>
                </a:lnTo>
                <a:lnTo>
                  <a:pt x="11723" y="11677"/>
                </a:lnTo>
                <a:lnTo>
                  <a:pt x="11723" y="14226"/>
                </a:lnTo>
                <a:lnTo>
                  <a:pt x="11541" y="14260"/>
                </a:lnTo>
                <a:cubicBezTo>
                  <a:pt x="11437" y="14279"/>
                  <a:pt x="11354" y="14244"/>
                  <a:pt x="11345" y="14177"/>
                </a:cubicBezTo>
                <a:cubicBezTo>
                  <a:pt x="11324" y="14005"/>
                  <a:pt x="11327" y="8195"/>
                  <a:pt x="11349" y="8160"/>
                </a:cubicBezTo>
                <a:close/>
                <a:moveTo>
                  <a:pt x="3147" y="9058"/>
                </a:moveTo>
                <a:lnTo>
                  <a:pt x="3147" y="10452"/>
                </a:lnTo>
                <a:lnTo>
                  <a:pt x="3147" y="11844"/>
                </a:lnTo>
                <a:lnTo>
                  <a:pt x="3218" y="11844"/>
                </a:lnTo>
                <a:lnTo>
                  <a:pt x="3289" y="11844"/>
                </a:lnTo>
                <a:lnTo>
                  <a:pt x="3289" y="10452"/>
                </a:lnTo>
                <a:lnTo>
                  <a:pt x="3289" y="9058"/>
                </a:lnTo>
                <a:lnTo>
                  <a:pt x="3218" y="9058"/>
                </a:lnTo>
                <a:lnTo>
                  <a:pt x="3147" y="9058"/>
                </a:lnTo>
                <a:close/>
                <a:moveTo>
                  <a:pt x="11909" y="9675"/>
                </a:moveTo>
                <a:cubicBezTo>
                  <a:pt x="11915" y="9646"/>
                  <a:pt x="12006" y="9842"/>
                  <a:pt x="12111" y="10113"/>
                </a:cubicBezTo>
                <a:lnTo>
                  <a:pt x="12303" y="10606"/>
                </a:lnTo>
                <a:lnTo>
                  <a:pt x="12297" y="12416"/>
                </a:lnTo>
                <a:lnTo>
                  <a:pt x="12291" y="14226"/>
                </a:lnTo>
                <a:lnTo>
                  <a:pt x="12095" y="14260"/>
                </a:lnTo>
                <a:cubicBezTo>
                  <a:pt x="11988" y="14279"/>
                  <a:pt x="11900" y="14265"/>
                  <a:pt x="11899" y="14230"/>
                </a:cubicBezTo>
                <a:cubicBezTo>
                  <a:pt x="11893" y="13520"/>
                  <a:pt x="11901" y="9713"/>
                  <a:pt x="11909" y="9675"/>
                </a:cubicBezTo>
                <a:close/>
                <a:moveTo>
                  <a:pt x="9796" y="10671"/>
                </a:moveTo>
                <a:lnTo>
                  <a:pt x="9789" y="12158"/>
                </a:lnTo>
                <a:lnTo>
                  <a:pt x="9783" y="13645"/>
                </a:lnTo>
                <a:lnTo>
                  <a:pt x="9600" y="13678"/>
                </a:lnTo>
                <a:lnTo>
                  <a:pt x="9416" y="13714"/>
                </a:lnTo>
                <a:lnTo>
                  <a:pt x="9416" y="14110"/>
                </a:lnTo>
                <a:lnTo>
                  <a:pt x="9416" y="14506"/>
                </a:lnTo>
                <a:lnTo>
                  <a:pt x="9600" y="14540"/>
                </a:lnTo>
                <a:lnTo>
                  <a:pt x="9783" y="14574"/>
                </a:lnTo>
                <a:lnTo>
                  <a:pt x="9789" y="16346"/>
                </a:lnTo>
                <a:lnTo>
                  <a:pt x="9796" y="18115"/>
                </a:lnTo>
                <a:lnTo>
                  <a:pt x="9888" y="18115"/>
                </a:lnTo>
                <a:lnTo>
                  <a:pt x="9980" y="18115"/>
                </a:lnTo>
                <a:lnTo>
                  <a:pt x="9976" y="16346"/>
                </a:lnTo>
                <a:lnTo>
                  <a:pt x="9972" y="14574"/>
                </a:lnTo>
                <a:lnTo>
                  <a:pt x="10191" y="14542"/>
                </a:lnTo>
                <a:lnTo>
                  <a:pt x="10410" y="14508"/>
                </a:lnTo>
                <a:lnTo>
                  <a:pt x="10410" y="14110"/>
                </a:lnTo>
                <a:lnTo>
                  <a:pt x="10410" y="13714"/>
                </a:lnTo>
                <a:lnTo>
                  <a:pt x="10191" y="13678"/>
                </a:lnTo>
                <a:lnTo>
                  <a:pt x="9972" y="13645"/>
                </a:lnTo>
                <a:lnTo>
                  <a:pt x="9972" y="12193"/>
                </a:lnTo>
                <a:lnTo>
                  <a:pt x="9972" y="10742"/>
                </a:lnTo>
                <a:lnTo>
                  <a:pt x="9884" y="10706"/>
                </a:lnTo>
                <a:lnTo>
                  <a:pt x="9796" y="10671"/>
                </a:lnTo>
                <a:close/>
                <a:moveTo>
                  <a:pt x="5372" y="10685"/>
                </a:moveTo>
                <a:lnTo>
                  <a:pt x="5365" y="12166"/>
                </a:lnTo>
                <a:lnTo>
                  <a:pt x="5358" y="13645"/>
                </a:lnTo>
                <a:lnTo>
                  <a:pt x="5163" y="13678"/>
                </a:lnTo>
                <a:lnTo>
                  <a:pt x="4968" y="13714"/>
                </a:lnTo>
                <a:lnTo>
                  <a:pt x="4968" y="14110"/>
                </a:lnTo>
                <a:lnTo>
                  <a:pt x="4968" y="14508"/>
                </a:lnTo>
                <a:lnTo>
                  <a:pt x="5163" y="14540"/>
                </a:lnTo>
                <a:lnTo>
                  <a:pt x="5358" y="14574"/>
                </a:lnTo>
                <a:lnTo>
                  <a:pt x="5365" y="16346"/>
                </a:lnTo>
                <a:lnTo>
                  <a:pt x="5372" y="18115"/>
                </a:lnTo>
                <a:lnTo>
                  <a:pt x="5453" y="18115"/>
                </a:lnTo>
                <a:lnTo>
                  <a:pt x="5535" y="18115"/>
                </a:lnTo>
                <a:lnTo>
                  <a:pt x="5541" y="16346"/>
                </a:lnTo>
                <a:lnTo>
                  <a:pt x="5548" y="14574"/>
                </a:lnTo>
                <a:lnTo>
                  <a:pt x="5767" y="14542"/>
                </a:lnTo>
                <a:lnTo>
                  <a:pt x="5986" y="14508"/>
                </a:lnTo>
                <a:lnTo>
                  <a:pt x="5986" y="14110"/>
                </a:lnTo>
                <a:lnTo>
                  <a:pt x="5986" y="13714"/>
                </a:lnTo>
                <a:lnTo>
                  <a:pt x="5767" y="13678"/>
                </a:lnTo>
                <a:lnTo>
                  <a:pt x="5548" y="13645"/>
                </a:lnTo>
                <a:lnTo>
                  <a:pt x="5541" y="12166"/>
                </a:lnTo>
                <a:lnTo>
                  <a:pt x="5535" y="10685"/>
                </a:lnTo>
                <a:lnTo>
                  <a:pt x="5453" y="10685"/>
                </a:lnTo>
                <a:lnTo>
                  <a:pt x="5372" y="10685"/>
                </a:lnTo>
                <a:close/>
                <a:moveTo>
                  <a:pt x="18640" y="10685"/>
                </a:moveTo>
                <a:lnTo>
                  <a:pt x="18645" y="12166"/>
                </a:lnTo>
                <a:lnTo>
                  <a:pt x="18648" y="13645"/>
                </a:lnTo>
                <a:lnTo>
                  <a:pt x="18444" y="13678"/>
                </a:lnTo>
                <a:lnTo>
                  <a:pt x="18240" y="13714"/>
                </a:lnTo>
                <a:lnTo>
                  <a:pt x="18240" y="14110"/>
                </a:lnTo>
                <a:lnTo>
                  <a:pt x="18240" y="14508"/>
                </a:lnTo>
                <a:lnTo>
                  <a:pt x="18435" y="14540"/>
                </a:lnTo>
                <a:lnTo>
                  <a:pt x="18631" y="14574"/>
                </a:lnTo>
                <a:lnTo>
                  <a:pt x="18637" y="16346"/>
                </a:lnTo>
                <a:lnTo>
                  <a:pt x="18644" y="18115"/>
                </a:lnTo>
                <a:lnTo>
                  <a:pt x="18736" y="18115"/>
                </a:lnTo>
                <a:lnTo>
                  <a:pt x="18828" y="18115"/>
                </a:lnTo>
                <a:lnTo>
                  <a:pt x="18824" y="16346"/>
                </a:lnTo>
                <a:lnTo>
                  <a:pt x="18820" y="14574"/>
                </a:lnTo>
                <a:lnTo>
                  <a:pt x="19052" y="14542"/>
                </a:lnTo>
                <a:lnTo>
                  <a:pt x="19284" y="14508"/>
                </a:lnTo>
                <a:lnTo>
                  <a:pt x="19277" y="14134"/>
                </a:lnTo>
                <a:lnTo>
                  <a:pt x="19270" y="13763"/>
                </a:lnTo>
                <a:lnTo>
                  <a:pt x="19045" y="13704"/>
                </a:lnTo>
                <a:lnTo>
                  <a:pt x="18820" y="13645"/>
                </a:lnTo>
                <a:lnTo>
                  <a:pt x="18825" y="12166"/>
                </a:lnTo>
                <a:lnTo>
                  <a:pt x="18831" y="10685"/>
                </a:lnTo>
                <a:lnTo>
                  <a:pt x="18736" y="10685"/>
                </a:lnTo>
                <a:lnTo>
                  <a:pt x="18640" y="10685"/>
                </a:lnTo>
                <a:close/>
                <a:moveTo>
                  <a:pt x="237" y="11730"/>
                </a:moveTo>
                <a:lnTo>
                  <a:pt x="237" y="12166"/>
                </a:lnTo>
                <a:lnTo>
                  <a:pt x="237" y="12600"/>
                </a:lnTo>
                <a:lnTo>
                  <a:pt x="550" y="12600"/>
                </a:lnTo>
                <a:lnTo>
                  <a:pt x="863" y="12600"/>
                </a:lnTo>
                <a:lnTo>
                  <a:pt x="863" y="17102"/>
                </a:lnTo>
                <a:lnTo>
                  <a:pt x="863" y="21600"/>
                </a:lnTo>
                <a:lnTo>
                  <a:pt x="1029" y="21600"/>
                </a:lnTo>
                <a:lnTo>
                  <a:pt x="1029" y="17102"/>
                </a:lnTo>
                <a:lnTo>
                  <a:pt x="1029" y="12600"/>
                </a:lnTo>
                <a:lnTo>
                  <a:pt x="1378" y="12613"/>
                </a:lnTo>
                <a:lnTo>
                  <a:pt x="1727" y="12627"/>
                </a:lnTo>
                <a:lnTo>
                  <a:pt x="1727" y="12179"/>
                </a:lnTo>
                <a:lnTo>
                  <a:pt x="1727" y="11730"/>
                </a:lnTo>
                <a:lnTo>
                  <a:pt x="982" y="11730"/>
                </a:lnTo>
                <a:lnTo>
                  <a:pt x="237" y="11730"/>
                </a:lnTo>
                <a:close/>
                <a:moveTo>
                  <a:pt x="284" y="15564"/>
                </a:moveTo>
                <a:lnTo>
                  <a:pt x="284" y="17536"/>
                </a:lnTo>
                <a:lnTo>
                  <a:pt x="284" y="19510"/>
                </a:lnTo>
                <a:lnTo>
                  <a:pt x="372" y="19510"/>
                </a:lnTo>
                <a:lnTo>
                  <a:pt x="461" y="19510"/>
                </a:lnTo>
                <a:lnTo>
                  <a:pt x="461" y="17536"/>
                </a:lnTo>
                <a:lnTo>
                  <a:pt x="461" y="15564"/>
                </a:lnTo>
                <a:lnTo>
                  <a:pt x="372" y="15564"/>
                </a:lnTo>
                <a:lnTo>
                  <a:pt x="284" y="15564"/>
                </a:lnTo>
                <a:close/>
                <a:moveTo>
                  <a:pt x="1479" y="15564"/>
                </a:moveTo>
                <a:lnTo>
                  <a:pt x="1479" y="17536"/>
                </a:lnTo>
                <a:lnTo>
                  <a:pt x="1479" y="19510"/>
                </a:lnTo>
                <a:lnTo>
                  <a:pt x="1567" y="19510"/>
                </a:lnTo>
                <a:lnTo>
                  <a:pt x="1656" y="19510"/>
                </a:lnTo>
                <a:lnTo>
                  <a:pt x="1656" y="17536"/>
                </a:lnTo>
                <a:lnTo>
                  <a:pt x="1656" y="15564"/>
                </a:lnTo>
                <a:lnTo>
                  <a:pt x="1567" y="15564"/>
                </a:lnTo>
                <a:lnTo>
                  <a:pt x="1479" y="15564"/>
                </a:lnTo>
                <a:close/>
                <a:moveTo>
                  <a:pt x="3147" y="16839"/>
                </a:moveTo>
                <a:lnTo>
                  <a:pt x="3147" y="18234"/>
                </a:lnTo>
                <a:lnTo>
                  <a:pt x="3147" y="19626"/>
                </a:lnTo>
                <a:lnTo>
                  <a:pt x="3218" y="19626"/>
                </a:lnTo>
                <a:lnTo>
                  <a:pt x="3289" y="19626"/>
                </a:lnTo>
                <a:lnTo>
                  <a:pt x="3289" y="18234"/>
                </a:lnTo>
                <a:lnTo>
                  <a:pt x="3289" y="16839"/>
                </a:lnTo>
                <a:lnTo>
                  <a:pt x="3218" y="16839"/>
                </a:lnTo>
                <a:lnTo>
                  <a:pt x="3147" y="1683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8" name="ECE 411 Team 18"/>
          <p:cNvSpPr txBox="1"/>
          <p:nvPr/>
        </p:nvSpPr>
        <p:spPr>
          <a:xfrm>
            <a:off x="22486070" y="12301303"/>
            <a:ext cx="160820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ECE 411</a:t>
            </a:r>
            <a:br/>
            <a:r>
              <a:t>Team 18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</a:t>
            </a:r>
            <a:r>
              <a:rPr dirty="0" smtClean="0"/>
              <a:t>DESIGN</a:t>
            </a:r>
            <a:r>
              <a:rPr lang="en-US" dirty="0" smtClean="0"/>
              <a:t>-Level 0</a:t>
            </a:r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22691" y="5652753"/>
            <a:ext cx="2473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63" y="3583167"/>
            <a:ext cx="14650073" cy="88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14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</a:t>
            </a:r>
            <a:r>
              <a:rPr dirty="0" smtClean="0"/>
              <a:t>DESIGN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Level 1</a:t>
            </a:r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89850" y="5581649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18" y="3175000"/>
            <a:ext cx="18964682" cy="100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1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 dirty="0" smtClean="0"/>
              <a:t>Implementation - Tools</a:t>
            </a:r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89850" y="5581649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7" name="Body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Autocad</a:t>
            </a:r>
            <a:r>
              <a:rPr lang="en-US" dirty="0" smtClean="0"/>
              <a:t> EAGLE </a:t>
            </a:r>
          </a:p>
          <a:p>
            <a:r>
              <a:rPr lang="en-US" dirty="0" smtClean="0"/>
              <a:t>Atmel Studio</a:t>
            </a:r>
          </a:p>
          <a:p>
            <a:r>
              <a:rPr lang="en-US" dirty="0" smtClean="0"/>
              <a:t>Arduino IDE</a:t>
            </a:r>
          </a:p>
          <a:p>
            <a:r>
              <a:rPr lang="en-US" dirty="0" smtClean="0"/>
              <a:t>LTSpice</a:t>
            </a:r>
          </a:p>
        </p:txBody>
      </p:sp>
    </p:spTree>
    <p:extLst>
      <p:ext uri="{BB962C8B-B14F-4D97-AF65-F5344CB8AC3E}">
        <p14:creationId xmlns:p14="http://schemas.microsoft.com/office/powerpoint/2010/main" val="9758960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Theremizer.pdf" descr="Theremizer.pdf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25318" b="25318"/>
          <a:stretch>
            <a:fillRect/>
          </a:stretch>
        </p:blipFill>
        <p:spPr>
          <a:xfrm>
            <a:off x="1456530" y="0"/>
            <a:ext cx="2147094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Theremizer 2.pdf" descr="Theremizer 2.pdf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20576" b="20576"/>
          <a:stretch>
            <a:fillRect/>
          </a:stretch>
        </p:blipFill>
        <p:spPr>
          <a:xfrm>
            <a:off x="3186523" y="0"/>
            <a:ext cx="18010953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Theremizer 3.pdf" descr="Theremizer 3.pdf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20600" b="20600"/>
          <a:stretch>
            <a:fillRect/>
          </a:stretch>
        </p:blipFill>
        <p:spPr>
          <a:xfrm>
            <a:off x="3179190" y="0"/>
            <a:ext cx="1802562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G_3306.jpeg" descr="IMG_3306.jpe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10648" b="10648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228" name="THE BUI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THE BUILD</a:t>
            </a:r>
          </a:p>
        </p:txBody>
      </p:sp>
      <p:sp>
        <p:nvSpPr>
          <p:cNvPr id="229" name="Total Parts cost: $347.50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Total Parts cost: $347.50</a:t>
            </a:r>
          </a:p>
          <a:p>
            <a:r>
              <a:rPr dirty="0"/>
              <a:t>Cost per unit: $86.75</a:t>
            </a:r>
          </a:p>
          <a:p>
            <a:r>
              <a:rPr dirty="0"/>
              <a:t>…et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Total Used Materials.pdf" descr="Total Used Materials.pd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3830" b="3830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235" name="THE BO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THE BOM</a:t>
            </a:r>
          </a:p>
        </p:txBody>
      </p:sp>
      <p:sp>
        <p:nvSpPr>
          <p:cNvPr id="236" name="Total Parts cost: $347.50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Total Parts cost: $347.50</a:t>
            </a:r>
          </a:p>
          <a:p>
            <a:r>
              <a:rPr dirty="0"/>
              <a:t>Cost per unit: $</a:t>
            </a:r>
            <a:r>
              <a:rPr dirty="0" smtClean="0"/>
              <a:t>86.75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4 Units</a:t>
            </a:r>
            <a:endParaRPr dirty="0"/>
          </a:p>
          <a:p>
            <a:r>
              <a:rPr lang="en-US" dirty="0" smtClean="0"/>
              <a:t>Cost per unit at scale will be less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HE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RESULTS</a:t>
            </a:r>
          </a:p>
        </p:txBody>
      </p:sp>
      <p:pic>
        <p:nvPicPr>
          <p:cNvPr id="242" name="IMG_3314.mov" descr="IMG_3314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766921" y="3439692"/>
            <a:ext cx="16850158" cy="94782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45000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HE I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IP</a:t>
            </a:r>
          </a:p>
        </p:txBody>
      </p:sp>
      <p:sp>
        <p:nvSpPr>
          <p:cNvPr id="248" name="Theremin is a ‘prior work’, though not an instrument under pat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Theremin is a ‘prior work’, though not an instrument under patent</a:t>
            </a:r>
            <a:r>
              <a:rPr dirty="0" smtClean="0"/>
              <a:t>.</a:t>
            </a:r>
            <a:endParaRPr lang="en-US" dirty="0" smtClean="0"/>
          </a:p>
          <a:p>
            <a:r>
              <a:rPr lang="en-US" dirty="0" smtClean="0"/>
              <a:t>Used example code found online as starting point</a:t>
            </a:r>
          </a:p>
          <a:p>
            <a:r>
              <a:rPr lang="en-US" dirty="0" smtClean="0"/>
              <a:t>Greenberg’s Atmel328p layout was starting point.</a:t>
            </a:r>
          </a:p>
          <a:p>
            <a:r>
              <a:rPr lang="en-US" dirty="0" smtClean="0"/>
              <a:t>Arduino Bootloader</a:t>
            </a:r>
          </a:p>
          <a:p>
            <a:endParaRPr lang="en-US" dirty="0" smtClean="0"/>
          </a:p>
          <a:p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TH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PROBLEM</a:t>
            </a:r>
          </a:p>
        </p:txBody>
      </p:sp>
      <p:sp>
        <p:nvSpPr>
          <p:cNvPr id="172" name="Traditional synthesizers are overproduced, bulky, and lack an air of janky street-style that commands respect during a live performance for an indie musicia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Traditional synthesizers are overproduced, bulky, and lack an air of janky street-style that commands respect during a live performance for an indie musician.</a:t>
            </a:r>
          </a:p>
          <a:p>
            <a:r>
              <a:t>Playing electronic instruments is typically limited to keyboards, drum pads, or similar digital controllers: few options for interesting analog devices.</a:t>
            </a:r>
          </a:p>
          <a:p>
            <a:r>
              <a:t>Commercial instruments separate effects devices from generative devices.</a:t>
            </a:r>
          </a:p>
          <a:p>
            <a:r>
              <a:t>Watching musicians play synthesizers is uninspiring and often makes one question the ticket price.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HE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</a:t>
            </a:r>
            <a:r>
              <a:rPr dirty="0" smtClean="0"/>
              <a:t>TEST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General Approach</a:t>
            </a:r>
            <a:endParaRPr dirty="0"/>
          </a:p>
        </p:txBody>
      </p:sp>
      <p:sp>
        <p:nvSpPr>
          <p:cNvPr id="255" name="Audio Preamplifier Functional Test Verify input gain from 0-30dB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lang="en-US" dirty="0" smtClean="0"/>
              <a:t>Test sections individually using unconnected jumpers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lang="en-US" dirty="0" smtClean="0">
                <a:solidFill>
                  <a:srgbClr val="F8FFFF"/>
                </a:solidFill>
              </a:rPr>
              <a:t>Once each section was working, connect jumpers and test functionality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endParaRPr dirty="0">
              <a:solidFill>
                <a:srgbClr val="838787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18_TestPlan 2.pdf" descr="18_TestPlan 2.pd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4307703" y="2158999"/>
            <a:ext cx="8341595" cy="10795001"/>
          </a:xfrm>
          <a:prstGeom prst="rect">
            <a:avLst/>
          </a:prstGeom>
        </p:spPr>
      </p:pic>
      <p:sp>
        <p:nvSpPr>
          <p:cNvPr id="254" name="THE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TEST</a:t>
            </a:r>
          </a:p>
        </p:txBody>
      </p:sp>
      <p:sp>
        <p:nvSpPr>
          <p:cNvPr id="255" name="Audio Preamplifier Functional Test Verify input gain from 0-30dB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dirty="0"/>
              <a:t>Audio Preamplifier Functional Test</a:t>
            </a:r>
            <a:br>
              <a:rPr dirty="0"/>
            </a:br>
            <a:r>
              <a:rPr dirty="0">
                <a:solidFill>
                  <a:srgbClr val="838787"/>
                </a:solidFill>
              </a:rPr>
              <a:t>Verify input gain from 0-30dB 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dirty="0"/>
              <a:t>Local Oscillator Performance Test</a:t>
            </a:r>
            <a:br>
              <a:rPr dirty="0"/>
            </a:br>
            <a:r>
              <a:rPr dirty="0">
                <a:solidFill>
                  <a:srgbClr val="838787"/>
                </a:solidFill>
              </a:rPr>
              <a:t>Full frequency response of antenna oscillator for tuning the RF reference oscillator. </a:t>
            </a:r>
          </a:p>
          <a:p>
            <a:pPr marL="529166" indent="-529166">
              <a:buChar char="‣"/>
              <a:defRPr>
                <a:solidFill>
                  <a:srgbClr val="FFFFFF"/>
                </a:solidFill>
              </a:defRPr>
            </a:pPr>
            <a:r>
              <a:rPr dirty="0"/>
              <a:t>Audio Preamplifier Verification Test</a:t>
            </a:r>
            <a:br>
              <a:rPr dirty="0"/>
            </a:br>
            <a:r>
              <a:rPr dirty="0">
                <a:solidFill>
                  <a:srgbClr val="838787"/>
                </a:solidFill>
              </a:rPr>
              <a:t>Maximum gain 33dB, 500mV output from 10mV input, when feedback pot fully turned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941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E MASTERMI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MASTERMINDS</a:t>
            </a:r>
          </a:p>
        </p:txBody>
      </p:sp>
      <p:sp>
        <p:nvSpPr>
          <p:cNvPr id="261" name="BADER Digital design and t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FFFF"/>
                </a:solidFill>
              </a:rPr>
              <a:t>BADER</a:t>
            </a:r>
            <a:r>
              <a:t/>
            </a:r>
            <a:br/>
            <a:r>
              <a:t>Digital design and test</a:t>
            </a:r>
          </a:p>
          <a:p>
            <a:r>
              <a:rPr>
                <a:solidFill>
                  <a:srgbClr val="FFFFFF"/>
                </a:solidFill>
              </a:rPr>
              <a:t>KAI</a:t>
            </a:r>
            <a:r>
              <a:t/>
            </a:r>
            <a:br/>
            <a:r>
              <a:t>QC,  project organization, patent filing</a:t>
            </a:r>
          </a:p>
          <a:p>
            <a:r>
              <a:rPr>
                <a:solidFill>
                  <a:srgbClr val="FFFFFF"/>
                </a:solidFill>
              </a:rPr>
              <a:t>ANDREW</a:t>
            </a:r>
            <a:r>
              <a:t/>
            </a:r>
            <a:br/>
            <a:r>
              <a:t>Analog design and fabrication</a:t>
            </a:r>
          </a:p>
          <a:p>
            <a:r>
              <a:rPr>
                <a:solidFill>
                  <a:srgbClr val="FFFFFF"/>
                </a:solidFill>
              </a:rPr>
              <a:t>JEFF</a:t>
            </a:r>
            <a:r>
              <a:t/>
            </a:r>
            <a:br/>
            <a:r>
              <a:t>Analog design and fabrication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HE LES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LESSON</a:t>
            </a:r>
          </a:p>
        </p:txBody>
      </p:sp>
      <p:sp>
        <p:nvSpPr>
          <p:cNvPr id="267" name="Socket every IC on the board amirit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Don’t do such a complicated process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7" name="THE 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MOTIVATION</a:t>
            </a:r>
          </a:p>
        </p:txBody>
      </p:sp>
      <p:sp>
        <p:nvSpPr>
          <p:cNvPr id="178" name="THEREMIZER exists from a desire to create an affordable, interesting device with a unique sound, that the user can play as a synthesizer, or use as an effect modulator for an external instrumen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THEREMIZER exists from a desire to create an affordable, interesting device with a unique sound, that the user can play as a synthesizer, or use as an effect modulator for an external instrument.</a:t>
            </a:r>
          </a:p>
          <a:p>
            <a:r>
              <a:rPr dirty="0"/>
              <a:t>THEREMIZER produces </a:t>
            </a:r>
            <a:r>
              <a:rPr dirty="0" smtClean="0"/>
              <a:t>unique sounds unlike anything else on the market.</a:t>
            </a:r>
            <a:endParaRPr dirty="0"/>
          </a:p>
          <a:p>
            <a:r>
              <a:rPr dirty="0"/>
              <a:t>THEREMIZER is interesting to watch musicians play live.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GO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GOAL</a:t>
            </a:r>
          </a:p>
        </p:txBody>
      </p:sp>
      <p:sp>
        <p:nvSpPr>
          <p:cNvPr id="18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9" name="THE OTHER GU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OTHER GUYS</a:t>
            </a:r>
          </a:p>
        </p:txBody>
      </p:sp>
      <p:sp>
        <p:nvSpPr>
          <p:cNvPr id="190" name="THEREMIZER breaks from traditional synthesizers by combing a musical instrument with an effects box, and allows open-hand analog pla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THEREMIZER breaks from traditional synthesizers by combing a musical instrument with an effects box, and allows open-hand analog play.</a:t>
            </a:r>
          </a:p>
          <a:p>
            <a:r>
              <a:t>THEREMIZER is affordable, economical to produce at scale, and easy to transport.</a:t>
            </a:r>
          </a:p>
          <a:p>
            <a:r>
              <a:t>THEREMIZER is exciting to watch a musician play live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5" name="The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REQUIREMENTS</a:t>
            </a:r>
          </a:p>
        </p:txBody>
      </p:sp>
      <p:sp>
        <p:nvSpPr>
          <p:cNvPr id="196" name="Antenna modulating frequency, heterodyned with another frequenc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Antenna modulating frequency, heterodyned with another frequency.</a:t>
            </a:r>
          </a:p>
          <a:p>
            <a:r>
              <a:t>Range of one (1) octave.</a:t>
            </a:r>
          </a:p>
          <a:p>
            <a:r>
              <a:t>Output able to feed to other audio processing blocks</a:t>
            </a:r>
          </a:p>
          <a:p>
            <a:r>
              <a:t>Accept and modulate an external signal and mix it against theremin input.</a:t>
            </a:r>
          </a:p>
          <a:p>
            <a:r>
              <a:t>User controlled filter with 5kHz cutoff.</a:t>
            </a:r>
          </a:p>
          <a:p>
            <a:r>
              <a:t>Output impedance between 600Ω and 10kΩ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HE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 dirty="0" smtClean="0"/>
              <a:t>How it works</a:t>
            </a:r>
            <a:endParaRPr dirty="0"/>
          </a:p>
        </p:txBody>
      </p:sp>
      <p:sp>
        <p:nvSpPr>
          <p:cNvPr id="20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Wave your hand</a:t>
            </a:r>
          </a:p>
          <a:p>
            <a:pPr lvl="1"/>
            <a:r>
              <a:rPr lang="en-US" dirty="0" smtClean="0"/>
              <a:t>Pitch changes</a:t>
            </a:r>
          </a:p>
          <a:p>
            <a:r>
              <a:rPr lang="en-US" dirty="0" smtClean="0"/>
              <a:t>Turn knobs</a:t>
            </a:r>
          </a:p>
          <a:p>
            <a:pPr lvl="1"/>
            <a:r>
              <a:rPr lang="en-US" dirty="0" smtClean="0"/>
              <a:t>Volume/sound changes</a:t>
            </a:r>
          </a:p>
          <a:p>
            <a:r>
              <a:rPr lang="en-US" dirty="0" smtClean="0"/>
              <a:t>Play external instrument</a:t>
            </a:r>
          </a:p>
          <a:p>
            <a:pPr lvl="1"/>
            <a:r>
              <a:rPr lang="en-US" dirty="0" smtClean="0"/>
              <a:t>Sound changes</a:t>
            </a:r>
          </a:p>
        </p:txBody>
      </p:sp>
      <p:pic>
        <p:nvPicPr>
          <p:cNvPr id="1026" name="Picture 2" descr="mage result for therem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3860800"/>
            <a:ext cx="11080307" cy="57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1" name="THE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 dirty="0" smtClean="0"/>
              <a:t>Approach</a:t>
            </a:r>
            <a:endParaRPr dirty="0"/>
          </a:p>
        </p:txBody>
      </p:sp>
      <p:sp>
        <p:nvSpPr>
          <p:cNvPr id="20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Focus on strengths while giving a chance to learn new skills (Eagle, </a:t>
            </a:r>
            <a:r>
              <a:rPr lang="en-US" dirty="0" err="1" smtClean="0"/>
              <a:t>Git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Good communication - Slack</a:t>
            </a:r>
          </a:p>
          <a:p>
            <a:r>
              <a:rPr lang="en-US" dirty="0" smtClean="0"/>
              <a:t>Explain/</a:t>
            </a:r>
            <a:r>
              <a:rPr lang="en-US" dirty="0" err="1" smtClean="0"/>
              <a:t>crosstrain</a:t>
            </a:r>
            <a:r>
              <a:rPr lang="en-US" dirty="0" smtClean="0"/>
              <a:t> on what we were each working on</a:t>
            </a:r>
          </a:p>
          <a:p>
            <a:r>
              <a:rPr lang="en-US" dirty="0" smtClean="0"/>
              <a:t>Meet in person at least once a week				</a:t>
            </a:r>
          </a:p>
          <a:p>
            <a:r>
              <a:rPr lang="en-US" dirty="0" smtClean="0"/>
              <a:t>Willing to put in more than bare minimum (2 credit hours) knowing we chose a difficult but rewarding project</a:t>
            </a:r>
          </a:p>
        </p:txBody>
      </p:sp>
    </p:spTree>
    <p:extLst>
      <p:ext uri="{BB962C8B-B14F-4D97-AF65-F5344CB8AC3E}">
        <p14:creationId xmlns:p14="http://schemas.microsoft.com/office/powerpoint/2010/main" val="628865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>
            <a:spLocks noGrp="1"/>
          </p:cNvSpPr>
          <p:nvPr>
            <p:ph type="body" idx="13"/>
          </p:nvPr>
        </p:nvSpPr>
        <p:spPr>
          <a:xfrm>
            <a:off x="762000" y="724210"/>
            <a:ext cx="20955000" cy="54579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7" name="THE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THE </a:t>
            </a:r>
            <a:r>
              <a:rPr dirty="0" smtClean="0"/>
              <a:t>DESIGN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Trade offs</a:t>
            </a:r>
            <a:endParaRPr dirty="0"/>
          </a:p>
        </p:txBody>
      </p:sp>
      <p:sp>
        <p:nvSpPr>
          <p:cNvPr id="208" name="Text"/>
          <p:cNvSpPr txBox="1"/>
          <p:nvPr/>
        </p:nvSpPr>
        <p:spPr>
          <a:xfrm>
            <a:off x="7622691" y="5652753"/>
            <a:ext cx="2473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9" name="Text"/>
          <p:cNvSpPr txBox="1"/>
          <p:nvPr/>
        </p:nvSpPr>
        <p:spPr>
          <a:xfrm>
            <a:off x="4479517" y="39267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1" name="Body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Low Pass filter</a:t>
            </a:r>
          </a:p>
          <a:p>
            <a:pPr lvl="1"/>
            <a:r>
              <a:rPr lang="en-US" dirty="0" smtClean="0"/>
              <a:t>Classic predesigned vs our design</a:t>
            </a:r>
          </a:p>
          <a:p>
            <a:r>
              <a:rPr lang="en-US" dirty="0" smtClean="0"/>
              <a:t>Oscillators</a:t>
            </a:r>
          </a:p>
          <a:p>
            <a:pPr lvl="1"/>
            <a:r>
              <a:rPr lang="en-US" dirty="0" smtClean="0"/>
              <a:t>Stability for low frequency </a:t>
            </a:r>
            <a:r>
              <a:rPr lang="mr-IN" dirty="0" smtClean="0"/>
              <a:t>–</a:t>
            </a:r>
            <a:r>
              <a:rPr lang="en-US" dirty="0" smtClean="0"/>
              <a:t> (Crystal vs Discrete)</a:t>
            </a:r>
          </a:p>
          <a:p>
            <a:r>
              <a:rPr lang="en-US" dirty="0" smtClean="0"/>
              <a:t>Envelope Modulator</a:t>
            </a:r>
          </a:p>
          <a:p>
            <a:pPr lvl="1"/>
            <a:r>
              <a:rPr lang="en-US" dirty="0" smtClean="0"/>
              <a:t>Taking more time vs finishing project</a:t>
            </a:r>
          </a:p>
          <a:p>
            <a:r>
              <a:rPr lang="en-US" dirty="0" smtClean="0"/>
              <a:t>Digital CV vs Analog CV </a:t>
            </a:r>
            <a:r>
              <a:rPr lang="mr-IN" dirty="0" smtClean="0"/>
              <a:t>–</a:t>
            </a:r>
            <a:r>
              <a:rPr lang="en-US" dirty="0" smtClean="0"/>
              <a:t> Didn’t compromise, did both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1046</Words>
  <Application>Microsoft Macintosh PowerPoint</Application>
  <PresentationFormat>Custom</PresentationFormat>
  <Paragraphs>110</Paragraphs>
  <Slides>23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Times</vt:lpstr>
      <vt:lpstr>Arial</vt:lpstr>
      <vt:lpstr>New_Template7</vt:lpstr>
      <vt:lpstr>PowerPoint Presentation</vt:lpstr>
      <vt:lpstr>THE PROBLEM</vt:lpstr>
      <vt:lpstr>THE MOTIVATION</vt:lpstr>
      <vt:lpstr>THE GOAL</vt:lpstr>
      <vt:lpstr>THE OTHER GUYS</vt:lpstr>
      <vt:lpstr>The REQUIREMENTS</vt:lpstr>
      <vt:lpstr>How it works</vt:lpstr>
      <vt:lpstr>Approach</vt:lpstr>
      <vt:lpstr>THE DESIGN – Trade offs</vt:lpstr>
      <vt:lpstr>THE DESIGN-Level 0</vt:lpstr>
      <vt:lpstr>THE DESIGN – Level 1</vt:lpstr>
      <vt:lpstr>Implementation - Tools</vt:lpstr>
      <vt:lpstr>PowerPoint Presentation</vt:lpstr>
      <vt:lpstr>PowerPoint Presentation</vt:lpstr>
      <vt:lpstr>PowerPoint Presentation</vt:lpstr>
      <vt:lpstr>THE BUILD</vt:lpstr>
      <vt:lpstr>THE BOM</vt:lpstr>
      <vt:lpstr>THE RESULTS</vt:lpstr>
      <vt:lpstr>THE IP</vt:lpstr>
      <vt:lpstr>THE TEST – General Approach</vt:lpstr>
      <vt:lpstr>THE TEST</vt:lpstr>
      <vt:lpstr>THE MASTERMINDS</vt:lpstr>
      <vt:lpstr>THE LESSON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Andrew Forsman</cp:lastModifiedBy>
  <cp:revision>10</cp:revision>
  <dcterms:modified xsi:type="dcterms:W3CDTF">2019-12-11T01:41:42Z</dcterms:modified>
</cp:coreProperties>
</file>